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7424766" cy="582594"/>
          </a:xfrm>
        </p:spPr>
        <p:txBody>
          <a:bodyPr>
            <a:normAutofit fontScale="90000"/>
          </a:bodyPr>
          <a:lstStyle/>
          <a:p>
            <a:r>
              <a:rPr lang="ru-RU" sz="2000" i="1" dirty="0" smtClean="0"/>
              <a:t>МОБУ </a:t>
            </a:r>
            <a:r>
              <a:rPr lang="ru-RU" sz="2000" i="1" dirty="0" err="1" smtClean="0"/>
              <a:t>Краснохолмская</a:t>
            </a:r>
            <a:r>
              <a:rPr lang="ru-RU" sz="2000" i="1" dirty="0" smtClean="0"/>
              <a:t> СОШ №2 МР </a:t>
            </a:r>
            <a:r>
              <a:rPr lang="ru-RU" sz="2000" i="1" dirty="0" err="1" smtClean="0"/>
              <a:t>Калтасинский</a:t>
            </a:r>
            <a:r>
              <a:rPr lang="ru-RU" sz="2000" i="1" dirty="0" smtClean="0"/>
              <a:t> район РБ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928670"/>
            <a:ext cx="7400948" cy="12572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000" b="1" i="1" dirty="0" smtClean="0">
                <a:solidFill>
                  <a:srgbClr val="FF0000"/>
                </a:solidFill>
              </a:rPr>
              <a:t>«РОДНИК МУДРОСТИ МУСТАЯ КАРИМА»</a:t>
            </a:r>
            <a:endParaRPr lang="ru-RU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5286388"/>
            <a:ext cx="71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виртуальная книжная выставка</a:t>
            </a:r>
            <a:br>
              <a:rPr lang="ru-RU" i="1" dirty="0" smtClean="0"/>
            </a:br>
            <a:r>
              <a:rPr lang="ru-RU" i="1" dirty="0" smtClean="0"/>
              <a:t>К 100 – </a:t>
            </a:r>
            <a:r>
              <a:rPr lang="ru-RU" i="1" dirty="0" err="1" smtClean="0"/>
              <a:t>летию</a:t>
            </a:r>
            <a:r>
              <a:rPr lang="ru-RU" i="1" dirty="0" smtClean="0"/>
              <a:t> со дня рождения народного поэта Башкортостана </a:t>
            </a:r>
            <a:r>
              <a:rPr lang="ru-RU" i="1" dirty="0" err="1" smtClean="0"/>
              <a:t>Мустая</a:t>
            </a:r>
            <a:r>
              <a:rPr lang="ru-RU" i="1" dirty="0" smtClean="0"/>
              <a:t> </a:t>
            </a:r>
            <a:r>
              <a:rPr lang="ru-RU" i="1" dirty="0" err="1" smtClean="0"/>
              <a:t>Карима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8860" y="6334780"/>
            <a:ext cx="64293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Выполнила: заведующая библиотекой </a:t>
            </a:r>
            <a:r>
              <a:rPr lang="ru-RU" sz="1400" i="1" dirty="0" err="1" smtClean="0"/>
              <a:t>Исламгалиева</a:t>
            </a:r>
            <a:r>
              <a:rPr lang="ru-RU" sz="1400" i="1" dirty="0" smtClean="0"/>
              <a:t> Римма </a:t>
            </a:r>
            <a:r>
              <a:rPr lang="ru-RU" sz="1400" i="1" dirty="0" err="1" smtClean="0"/>
              <a:t>Фадисовна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7" name="Picture 3" descr="C:\Users\Ф\Desktop\мустай карим 100\l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000240"/>
            <a:ext cx="2714644" cy="33105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              </a:t>
            </a:r>
            <a:r>
              <a:rPr lang="ru-RU" i="1" dirty="0" smtClean="0">
                <a:solidFill>
                  <a:srgbClr val="FF0000"/>
                </a:solidFill>
              </a:rPr>
              <a:t>Мудрец из </a:t>
            </a:r>
            <a:r>
              <a:rPr lang="ru-RU" i="1" dirty="0" err="1" smtClean="0">
                <a:solidFill>
                  <a:srgbClr val="FF0000"/>
                </a:solidFill>
              </a:rPr>
              <a:t>Кляшева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29642" cy="4873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Нам повезло, с тобой </a:t>
            </a:r>
            <a:r>
              <a:rPr lang="ru-RU" dirty="0" err="1" smtClean="0"/>
              <a:t>Мустай</a:t>
            </a:r>
            <a:r>
              <a:rPr lang="ru-RU" dirty="0" smtClean="0"/>
              <a:t>                                       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Из мудрых слов твоих, 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Из твердых, чистых строк,</a:t>
            </a:r>
          </a:p>
          <a:p>
            <a:pPr>
              <a:buNone/>
            </a:pPr>
            <a:r>
              <a:rPr lang="ru-RU" dirty="0" smtClean="0"/>
              <a:t>Башкортостан всем людям стал известен.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«Своею жизнью я гордится вправе…»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972056" cy="48737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Мустафа </a:t>
            </a:r>
            <a:r>
              <a:rPr lang="ru-RU" dirty="0" err="1" smtClean="0"/>
              <a:t>Сафич</a:t>
            </a:r>
            <a:r>
              <a:rPr lang="ru-RU" dirty="0" smtClean="0"/>
              <a:t> Каримов (</a:t>
            </a:r>
            <a:r>
              <a:rPr lang="ru-RU" dirty="0" err="1" smtClean="0"/>
              <a:t>Мустай</a:t>
            </a:r>
            <a:r>
              <a:rPr lang="ru-RU" dirty="0" smtClean="0"/>
              <a:t> Карим) родился 20 октября 1919 года в деревне  </a:t>
            </a:r>
            <a:r>
              <a:rPr lang="ru-RU" dirty="0" err="1" smtClean="0"/>
              <a:t>Кляшево</a:t>
            </a:r>
            <a:r>
              <a:rPr lang="ru-RU" dirty="0" smtClean="0"/>
              <a:t> Уфимской губернии в крестьянской семье. В многодетной семье он вырос трудолюбивым и прилежным ребенком. </a:t>
            </a:r>
            <a:r>
              <a:rPr lang="ru-RU" dirty="0" err="1" smtClean="0"/>
              <a:t>Мустаю</a:t>
            </a:r>
            <a:r>
              <a:rPr lang="ru-RU" dirty="0" smtClean="0"/>
              <a:t> </a:t>
            </a:r>
            <a:r>
              <a:rPr lang="ru-RU" dirty="0" err="1" smtClean="0"/>
              <a:t>Кариму</a:t>
            </a:r>
            <a:r>
              <a:rPr lang="ru-RU" dirty="0" smtClean="0"/>
              <a:t> посчастливилось первым в своем роду получить высшее образование.  Окончил в 1935 году семилетнюю школу в родной деревне, он два года учился в Уфимском педагогическом рабфаке, перед Великой Отечественной войной в 1941 году окончил Башкирский государственный педагогический институт имени К. А. </a:t>
            </a:r>
            <a:r>
              <a:rPr lang="ru-RU" dirty="0" err="1" smtClean="0"/>
              <a:t>Тимирязeва</a:t>
            </a:r>
            <a:r>
              <a:rPr lang="ru-RU" dirty="0" smtClean="0"/>
              <a:t>, факультет языка и литературы.</a:t>
            </a:r>
            <a:endParaRPr lang="ru-RU" dirty="0"/>
          </a:p>
        </p:txBody>
      </p:sp>
      <p:pic>
        <p:nvPicPr>
          <p:cNvPr id="10242" name="Picture 2" descr="C:\Users\Ф\Desktop\мустай карим 100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11362">
            <a:off x="5292856" y="1205474"/>
            <a:ext cx="3522723" cy="264204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43050"/>
            <a:ext cx="4972056" cy="4830902"/>
          </a:xfrm>
        </p:spPr>
        <p:txBody>
          <a:bodyPr/>
          <a:lstStyle/>
          <a:p>
            <a:r>
              <a:rPr lang="ru-RU" dirty="0" smtClean="0"/>
              <a:t>После окончания института призван в ряды Красной Армии и был направлен в Муромское училище связи. В мае 1942 года в звании младшего лейтенанта направлен в 17-ю мотострелковую бригаду начальником связи артдивизиона. В августе 1942 года тяжело ранен, около полугода находился в госпиталях. </a:t>
            </a:r>
            <a:endParaRPr lang="ru-RU" dirty="0"/>
          </a:p>
        </p:txBody>
      </p:sp>
      <p:pic>
        <p:nvPicPr>
          <p:cNvPr id="2050" name="Picture 2" descr="C:\Users\Ф\Desktop\мустай карим 100\9fd6afc0c8baaec6a5236806cfb87ec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7192" y="1500174"/>
            <a:ext cx="3299384" cy="480060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400684" cy="454344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После выздоровления вернулся на передовую в качестве корреспондента фронтовых газет. Был корреспондентом газет «За честь родины» (</a:t>
            </a:r>
            <a:r>
              <a:rPr lang="ru-RU" dirty="0" err="1" smtClean="0"/>
              <a:t>Ватан</a:t>
            </a:r>
            <a:r>
              <a:rPr lang="ru-RU" dirty="0" smtClean="0"/>
              <a:t> </a:t>
            </a:r>
            <a:r>
              <a:rPr lang="ru-RU" dirty="0" err="1" smtClean="0"/>
              <a:t>намусы</a:t>
            </a:r>
            <a:r>
              <a:rPr lang="ru-RU" dirty="0" smtClean="0"/>
              <a:t> </a:t>
            </a:r>
            <a:r>
              <a:rPr lang="ru-RU" dirty="0" err="1" smtClean="0"/>
              <a:t>өчен</a:t>
            </a:r>
            <a:r>
              <a:rPr lang="ru-RU" dirty="0" smtClean="0"/>
              <a:t>), «Советский воин» (Совет </a:t>
            </a:r>
            <a:r>
              <a:rPr lang="ru-RU" dirty="0" err="1" smtClean="0"/>
              <a:t>сугышчысы</a:t>
            </a:r>
            <a:r>
              <a:rPr lang="ru-RU" dirty="0" smtClean="0"/>
              <a:t>) на татар­ском языке. Награждён боевыми наградами. В августе 1944 ст. </a:t>
            </a:r>
            <a:r>
              <a:rPr lang="ru-RU" dirty="0" err="1" smtClean="0"/>
              <a:t>лейт</a:t>
            </a:r>
            <a:r>
              <a:rPr lang="ru-RU" dirty="0" smtClean="0"/>
              <a:t>. М. С. Каримов, кандидат в члены ВКП(б), по национальности башкир, удостоен ордена Отечественной войны 2-й степени.</a:t>
            </a:r>
          </a:p>
          <a:p>
            <a:endParaRPr lang="ru-RU" dirty="0"/>
          </a:p>
        </p:txBody>
      </p:sp>
      <p:pic>
        <p:nvPicPr>
          <p:cNvPr id="3076" name="Picture 4" descr="C:\Users\Ф\Desktop\мустай карим 100\102_UqxtWN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429000"/>
            <a:ext cx="2857520" cy="25717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57742" cy="48737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Мустай</a:t>
            </a:r>
            <a:r>
              <a:rPr lang="ru-RU" dirty="0" smtClean="0"/>
              <a:t> Карим начал писать в середине 1930-х годов. В 1938 году вышла в свет его первая книга стихов «Отряд тронулся» (Отряд </a:t>
            </a:r>
            <a:r>
              <a:rPr lang="ru-RU" dirty="0" err="1" smtClean="0"/>
              <a:t>ҡуҙғалды</a:t>
            </a:r>
            <a:r>
              <a:rPr lang="ru-RU" dirty="0" smtClean="0"/>
              <a:t>), в 1941 году — вторая «Весенние голоса» (</a:t>
            </a:r>
            <a:r>
              <a:rPr lang="ru-RU" dirty="0" err="1" smtClean="0"/>
              <a:t>Яҙғы тауыштар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И с тех пор им было  опубликовано более 100 поэтических и прозаических сборников, свыше 10 драматических произведений,  сборники стихов и поэм. Произведения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 переведены на десятки языков России и мира.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Народный поэт Башкирской АССР </a:t>
            </a:r>
            <a:r>
              <a:rPr lang="ru-RU" dirty="0" err="1" smtClean="0"/>
              <a:t>Мустай</a:t>
            </a:r>
            <a:r>
              <a:rPr lang="ru-RU" dirty="0" smtClean="0"/>
              <a:t> Карим скончался после </a:t>
            </a:r>
            <a:r>
              <a:rPr lang="ru-RU" dirty="0" err="1" smtClean="0"/>
              <a:t>двухинфарктов</a:t>
            </a:r>
            <a:r>
              <a:rPr lang="ru-RU" dirty="0" smtClean="0"/>
              <a:t> 21 сентября 2005 года .  Похоронен на Мусульманском кладбище в Уфе.</a:t>
            </a:r>
          </a:p>
          <a:p>
            <a:endParaRPr lang="ru-RU" dirty="0"/>
          </a:p>
        </p:txBody>
      </p:sp>
      <p:pic>
        <p:nvPicPr>
          <p:cNvPr id="4098" name="Picture 2" descr="C:\Users\Ф\Desktop\мустай карим 100\131-2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487854"/>
            <a:ext cx="2857520" cy="2012584"/>
          </a:xfrm>
          <a:prstGeom prst="rect">
            <a:avLst/>
          </a:prstGeom>
          <a:noFill/>
        </p:spPr>
      </p:pic>
      <p:pic>
        <p:nvPicPr>
          <p:cNvPr id="4099" name="Picture 3" descr="C:\Users\Ф\Desktop\мустай карим 100\Z8dxozr-X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786190"/>
            <a:ext cx="3143272" cy="2000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0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                </a:t>
            </a:r>
            <a:r>
              <a:rPr lang="ru-RU" b="1" i="1" dirty="0" smtClean="0">
                <a:solidFill>
                  <a:srgbClr val="FF0000"/>
                </a:solidFill>
              </a:rPr>
              <a:t>Звания и награды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Герой Социалистического Труда (19.10.1979)</a:t>
            </a:r>
          </a:p>
          <a:p>
            <a:pPr lvl="0"/>
            <a:r>
              <a:rPr lang="ru-RU" dirty="0" smtClean="0"/>
              <a:t>орден «За заслуги перед Отечеством» II степени (9 ноября 2004) — за выдающийся вклад в развитие отечественной литературы и многолетнюю творческую деятельность</a:t>
            </a:r>
          </a:p>
          <a:p>
            <a:pPr lvl="0"/>
            <a:r>
              <a:rPr lang="ru-RU" dirty="0" smtClean="0"/>
              <a:t>орден «За заслуги перед Отечеством» III степени (28 апреля 1995) — за заслуги перед государством, успехи, достигнутые в труде, науке, культуре, искусстве, большой вклад в укрепление дружбы и сотрудничества между народами</a:t>
            </a:r>
          </a:p>
          <a:p>
            <a:pPr lvl="0"/>
            <a:r>
              <a:rPr lang="ru-RU" dirty="0" smtClean="0"/>
              <a:t>2 ордена Ленина (28.10.1967; 19.10.1979)</a:t>
            </a:r>
          </a:p>
          <a:p>
            <a:pPr lvl="0"/>
            <a:r>
              <a:rPr lang="ru-RU" dirty="0" smtClean="0"/>
              <a:t>орден Отечественной войны 1-й степени (11.03.1985)</a:t>
            </a:r>
          </a:p>
          <a:p>
            <a:pPr lvl="0"/>
            <a:r>
              <a:rPr lang="ru-RU" dirty="0" smtClean="0"/>
              <a:t>орден Отечественной войны 2-й степени (17.07.1945)</a:t>
            </a:r>
          </a:p>
          <a:p>
            <a:pPr lvl="0"/>
            <a:r>
              <a:rPr lang="ru-RU" dirty="0" smtClean="0"/>
              <a:t>2 ордена Трудового Красного Знамени (08.06.1955; 28.11.1969)</a:t>
            </a:r>
          </a:p>
          <a:p>
            <a:pPr lvl="0"/>
            <a:r>
              <a:rPr lang="ru-RU" dirty="0" smtClean="0"/>
              <a:t>орден Дружбы народов (16.11.1984)</a:t>
            </a:r>
          </a:p>
          <a:p>
            <a:pPr lvl="0"/>
            <a:r>
              <a:rPr lang="ru-RU" dirty="0" smtClean="0"/>
              <a:t>орден Красной Звезды (25.09.1944)</a:t>
            </a:r>
          </a:p>
          <a:p>
            <a:pPr lvl="0"/>
            <a:r>
              <a:rPr lang="ru-RU" dirty="0" smtClean="0"/>
              <a:t>орден «Знак Почёта» (22.03.1949)</a:t>
            </a:r>
          </a:p>
          <a:p>
            <a:pPr lvl="0"/>
            <a:r>
              <a:rPr lang="ru-RU" dirty="0" smtClean="0"/>
              <a:t>медали</a:t>
            </a:r>
          </a:p>
          <a:p>
            <a:pPr lvl="0"/>
            <a:r>
              <a:rPr lang="ru-RU" dirty="0" smtClean="0"/>
              <a:t>заслуженный деятель искусств РСФСР (1982)</a:t>
            </a:r>
          </a:p>
          <a:p>
            <a:pPr lvl="0"/>
            <a:r>
              <a:rPr lang="ru-RU" dirty="0" smtClean="0"/>
              <a:t>Народный поэт Башкирской АССР (1963)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Почётный академик Академии Наук Башкортостана (1992)</a:t>
            </a:r>
          </a:p>
          <a:p>
            <a:pPr lvl="0"/>
            <a:r>
              <a:rPr lang="ru-RU" dirty="0" smtClean="0"/>
              <a:t>Ленинская премия (1984) — за трагедию «Не бросай огонь, Прометей!» и за повесть «Долгое-долгое детство»</a:t>
            </a:r>
          </a:p>
          <a:p>
            <a:pPr lvl="0"/>
            <a:r>
              <a:rPr lang="ru-RU" dirty="0" smtClean="0"/>
              <a:t>Государственная премия СССР (1972) — за сборник стихов «Годам вослед» (1971)</a:t>
            </a:r>
          </a:p>
          <a:p>
            <a:pPr lvl="0"/>
            <a:r>
              <a:rPr lang="ru-RU" dirty="0" smtClean="0"/>
              <a:t>Государственная премия РСФСР имени К. С. Станиславского (1967) — за пьесу «Ночь лунного затмения», поставленную на сцене Башкирского АДТ</a:t>
            </a:r>
          </a:p>
          <a:p>
            <a:pPr lvl="0"/>
            <a:r>
              <a:rPr lang="ru-RU" dirty="0" smtClean="0"/>
              <a:t>Республиканская премия имени Салавата </a:t>
            </a:r>
            <a:r>
              <a:rPr lang="ru-RU" dirty="0" err="1" smtClean="0"/>
              <a:t>Юлаева</a:t>
            </a:r>
            <a:r>
              <a:rPr lang="ru-RU" dirty="0" smtClean="0"/>
              <a:t> (1967) — за 1-й том «Избранных произведений»</a:t>
            </a:r>
          </a:p>
          <a:p>
            <a:pPr lvl="0"/>
            <a:r>
              <a:rPr lang="ru-RU" dirty="0" smtClean="0"/>
              <a:t>Международная премия имени М. А. Шолохова в области литературы и искусства (1999)</a:t>
            </a:r>
          </a:p>
          <a:p>
            <a:pPr lvl="0"/>
            <a:r>
              <a:rPr lang="ru-RU" dirty="0" smtClean="0"/>
              <a:t>Почётный диплом Международного жюри имени Г.-Х. Андерсена (1978) — за книгу «Жду вестей»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             </a:t>
            </a:r>
            <a:r>
              <a:rPr lang="ru-RU" b="1" i="1" dirty="0" smtClean="0">
                <a:solidFill>
                  <a:srgbClr val="FF0000"/>
                </a:solidFill>
              </a:rPr>
              <a:t>Память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4471990" cy="48737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Именем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 в Уфе названы Национальный молодёжный театр Республики Башкортостан и улица в Ленинском районе Уфы. </a:t>
            </a:r>
          </a:p>
          <a:p>
            <a:pPr lvl="0"/>
            <a:r>
              <a:rPr lang="ru-RU" dirty="0" smtClean="0"/>
              <a:t>На доме на улице Энгельса в Уфе, где с 1999 г. по 2005 г. жил </a:t>
            </a:r>
            <a:r>
              <a:rPr lang="ru-RU" dirty="0" err="1" smtClean="0"/>
              <a:t>Мустай</a:t>
            </a:r>
            <a:r>
              <a:rPr lang="ru-RU" dirty="0" smtClean="0"/>
              <a:t> Карим, установлена мемориальная доска. </a:t>
            </a:r>
          </a:p>
          <a:p>
            <a:pPr lvl="0"/>
            <a:r>
              <a:rPr lang="ru-RU" dirty="0" smtClean="0"/>
              <a:t>10 октября 2013 года в Уфе, перед зданием Дома профсоюзов, открыт памятник </a:t>
            </a:r>
            <a:r>
              <a:rPr lang="ru-RU" dirty="0" err="1" smtClean="0"/>
              <a:t>Мустаю</a:t>
            </a:r>
            <a:r>
              <a:rPr lang="ru-RU" dirty="0" smtClean="0"/>
              <a:t> </a:t>
            </a:r>
            <a:r>
              <a:rPr lang="ru-RU" dirty="0" err="1" smtClean="0"/>
              <a:t>Кариму</a:t>
            </a:r>
            <a:r>
              <a:rPr lang="ru-RU" dirty="0" smtClean="0"/>
              <a:t>. Высота памятника — 6 метров, длина — 15. Автор — академик Российской академии художеств, народный художник Российской Федерации Андрей Ковальчук.</a:t>
            </a:r>
          </a:p>
          <a:p>
            <a:pPr lvl="0"/>
            <a:r>
              <a:rPr lang="ru-RU" dirty="0" smtClean="0"/>
              <a:t>Осенью 2017 года один из пассажирских авиалайнеров </a:t>
            </a:r>
            <a:r>
              <a:rPr lang="ru-RU" dirty="0" err="1" smtClean="0"/>
              <a:t>Sukhoi</a:t>
            </a:r>
            <a:r>
              <a:rPr lang="ru-RU" dirty="0" smtClean="0"/>
              <a:t> </a:t>
            </a:r>
            <a:r>
              <a:rPr lang="ru-RU" dirty="0" err="1" smtClean="0"/>
              <a:t>Superjet</a:t>
            </a:r>
            <a:r>
              <a:rPr lang="ru-RU" dirty="0" smtClean="0"/>
              <a:t> 100 авиакомпании «Аэрофлот» получил имя народного поэта Республики Башкортостан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122" name="Picture 2" descr="C:\Users\Ф\Desktop\мустай карим 100\584D3870C26A0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42852"/>
            <a:ext cx="1869635" cy="1999268"/>
          </a:xfrm>
          <a:prstGeom prst="rect">
            <a:avLst/>
          </a:prstGeom>
          <a:noFill/>
        </p:spPr>
      </p:pic>
      <p:pic>
        <p:nvPicPr>
          <p:cNvPr id="5123" name="Picture 3" descr="C:\Users\Ф\Desktop\мустай карим 100\DrUfnZsX4AAF5b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285992"/>
            <a:ext cx="2899669" cy="1933113"/>
          </a:xfrm>
          <a:prstGeom prst="rect">
            <a:avLst/>
          </a:prstGeom>
          <a:noFill/>
        </p:spPr>
      </p:pic>
      <p:pic>
        <p:nvPicPr>
          <p:cNvPr id="6" name="Picture 3" descr="C:\Users\Ф\Desktop\мустай карим 100\YROV7895_JPG_ejw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4286256"/>
            <a:ext cx="3044656" cy="23898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543296" cy="487375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установлена мемориальная доска. Автор — академик Российской академии художеств, народный художник Российской Федерации Андрей Ковальчук.</a:t>
            </a:r>
          </a:p>
          <a:p>
            <a:pPr lvl="0"/>
            <a:r>
              <a:rPr lang="ru-RU" dirty="0" smtClean="0"/>
              <a:t>В 2019 году в почтовое обращение вышла марка, посвящённая 100-летию со дня рождения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2019 году аэропорту «Уфа» присвоено имя «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pic>
        <p:nvPicPr>
          <p:cNvPr id="6148" name="Picture 4" descr="C:\Users\Ф\Desktop\мустай карим 100\img12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642918"/>
            <a:ext cx="2704517" cy="2028388"/>
          </a:xfrm>
          <a:prstGeom prst="rect">
            <a:avLst/>
          </a:prstGeom>
          <a:noFill/>
        </p:spPr>
      </p:pic>
      <p:pic>
        <p:nvPicPr>
          <p:cNvPr id="6149" name="Picture 5" descr="C:\Users\Ф\Desktop\мустай карим 100\kar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571876"/>
            <a:ext cx="3024201" cy="18573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Литература о жизни и творчестве </a:t>
            </a:r>
            <a:r>
              <a:rPr lang="ru-RU" b="1" i="1" dirty="0" err="1" smtClean="0">
                <a:solidFill>
                  <a:srgbClr val="FF0000"/>
                </a:solidFill>
              </a:rPr>
              <a:t>Мустая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Карима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142984"/>
            <a:ext cx="5186370" cy="487375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Валеев</a:t>
            </a:r>
            <a:r>
              <a:rPr lang="ru-RU" dirty="0" smtClean="0"/>
              <a:t> И.И. Традиции башкирского национального воспитания в творчестве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 [Текст] / Вступит. Статья </a:t>
            </a:r>
            <a:r>
              <a:rPr lang="ru-RU" dirty="0" err="1" smtClean="0"/>
              <a:t>А.Филипова</a:t>
            </a:r>
            <a:r>
              <a:rPr lang="ru-RU" dirty="0" smtClean="0"/>
              <a:t>. – Уфа: </a:t>
            </a:r>
            <a:r>
              <a:rPr lang="ru-RU" dirty="0" err="1" smtClean="0"/>
              <a:t>Китап</a:t>
            </a:r>
            <a:r>
              <a:rPr lang="ru-RU" dirty="0" smtClean="0"/>
              <a:t>, 2005. – 416 с.</a:t>
            </a:r>
          </a:p>
          <a:p>
            <a:r>
              <a:rPr lang="ru-RU" dirty="0" err="1" smtClean="0"/>
              <a:t>Ломунова</a:t>
            </a:r>
            <a:r>
              <a:rPr lang="ru-RU" dirty="0" smtClean="0"/>
              <a:t> М.Н. </a:t>
            </a:r>
            <a:r>
              <a:rPr lang="ru-RU" dirty="0" err="1" smtClean="0"/>
              <a:t>Мустай</a:t>
            </a:r>
            <a:r>
              <a:rPr lang="ru-RU" dirty="0" smtClean="0"/>
              <a:t> Карим [Текст]: Очерк творчества. – М.: </a:t>
            </a:r>
            <a:r>
              <a:rPr lang="ru-RU" dirty="0" err="1" smtClean="0"/>
              <a:t>Худож</a:t>
            </a:r>
            <a:r>
              <a:rPr lang="ru-RU" dirty="0" smtClean="0"/>
              <a:t>. лит., 1988. – 208 с. (Советские писатели – Герои Социалистического Труда).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Созидатели [ Текст]: Справочное пособие для учащихся общеобразовательных школ / ред. – сост. В.С. </a:t>
            </a:r>
            <a:r>
              <a:rPr lang="ru-RU" dirty="0" err="1" smtClean="0"/>
              <a:t>Мавлетов</a:t>
            </a:r>
            <a:r>
              <a:rPr lang="ru-RU" dirty="0" smtClean="0"/>
              <a:t>. – Уфа.: </a:t>
            </a:r>
            <a:r>
              <a:rPr lang="ru-RU" dirty="0" err="1" smtClean="0"/>
              <a:t>полиграфкомбинат</a:t>
            </a:r>
            <a:r>
              <a:rPr lang="ru-RU" dirty="0" smtClean="0"/>
              <a:t>, 2000. – 256 с.: ил.</a:t>
            </a:r>
          </a:p>
          <a:p>
            <a:r>
              <a:rPr lang="ru-RU" dirty="0" smtClean="0"/>
              <a:t>Нравственные уроки </a:t>
            </a:r>
            <a:r>
              <a:rPr lang="ru-RU" dirty="0" err="1" smtClean="0"/>
              <a:t>Мустая</a:t>
            </a:r>
            <a:r>
              <a:rPr lang="ru-RU" dirty="0" smtClean="0"/>
              <a:t> </a:t>
            </a:r>
            <a:r>
              <a:rPr lang="ru-RU" dirty="0" err="1" smtClean="0"/>
              <a:t>Карима</a:t>
            </a:r>
            <a:r>
              <a:rPr lang="ru-RU" dirty="0" smtClean="0"/>
              <a:t> [Текст ] / сост. И.И. </a:t>
            </a:r>
            <a:r>
              <a:rPr lang="ru-RU" dirty="0" err="1" smtClean="0"/>
              <a:t>Валеев</a:t>
            </a:r>
            <a:r>
              <a:rPr lang="ru-RU" dirty="0" smtClean="0"/>
              <a:t>. – Уфа.: </a:t>
            </a:r>
            <a:r>
              <a:rPr lang="ru-RU" dirty="0" err="1" smtClean="0"/>
              <a:t>Китап</a:t>
            </a:r>
            <a:r>
              <a:rPr lang="ru-RU" dirty="0" smtClean="0"/>
              <a:t>, 2008. – 280 с.</a:t>
            </a:r>
          </a:p>
          <a:p>
            <a:endParaRPr lang="ru-RU" dirty="0"/>
          </a:p>
        </p:txBody>
      </p:sp>
      <p:pic>
        <p:nvPicPr>
          <p:cNvPr id="7171" name="Picture 3" descr="C:\Users\Ф\Desktop\мустай карим 100\20191205_1126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87600" y="-11315700"/>
            <a:ext cx="3600000" cy="2700000"/>
          </a:xfrm>
          <a:prstGeom prst="rect">
            <a:avLst/>
          </a:prstGeom>
          <a:noFill/>
        </p:spPr>
      </p:pic>
      <p:pic>
        <p:nvPicPr>
          <p:cNvPr id="10" name="Picture 4" descr="C:\Users\Ф\Desktop\мустай карим 100\20191205_1126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125026" y="5090816"/>
            <a:ext cx="1864442" cy="1398331"/>
          </a:xfrm>
          <a:prstGeom prst="rect">
            <a:avLst/>
          </a:prstGeom>
          <a:noFill/>
        </p:spPr>
      </p:pic>
      <p:pic>
        <p:nvPicPr>
          <p:cNvPr id="6" name="Picture 5" descr="C:\Users\Ф\Desktop\мустай карим 100\20191205_1126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929066"/>
            <a:ext cx="1915576" cy="1201879"/>
          </a:xfrm>
          <a:prstGeom prst="rect">
            <a:avLst/>
          </a:prstGeom>
          <a:noFill/>
        </p:spPr>
      </p:pic>
      <p:pic>
        <p:nvPicPr>
          <p:cNvPr id="1026" name="Picture 2" descr="C:\Users\Ф\Desktop\мустай карим 100\hbq_ebz7fD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366841">
            <a:off x="6886349" y="2566539"/>
            <a:ext cx="2043175" cy="1149286"/>
          </a:xfrm>
          <a:prstGeom prst="rect">
            <a:avLst/>
          </a:prstGeom>
          <a:noFill/>
        </p:spPr>
      </p:pic>
      <p:pic>
        <p:nvPicPr>
          <p:cNvPr id="1029" name="Picture 5" descr="C:\Users\Ф\Desktop\мустай карим 100\bHb0AIB5Um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644500">
            <a:off x="5349124" y="1157447"/>
            <a:ext cx="2336014" cy="13140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Детство ежечасное открытие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329114" cy="48737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«Таганок», «Радость нашего дома», «Долгое – </a:t>
            </a:r>
            <a:r>
              <a:rPr lang="ru-RU" dirty="0" err="1" smtClean="0"/>
              <a:t>долгое</a:t>
            </a:r>
            <a:r>
              <a:rPr lang="ru-RU" dirty="0" smtClean="0"/>
              <a:t> детство» привлекают, остротой сюжета, глубиной чувств. Они обостряют все чувства, как бы обнажают все лучшее в человеке.</a:t>
            </a:r>
          </a:p>
          <a:p>
            <a:pPr>
              <a:buNone/>
            </a:pPr>
            <a:r>
              <a:rPr lang="ru-RU" dirty="0" smtClean="0"/>
              <a:t> М. С. </a:t>
            </a:r>
            <a:r>
              <a:rPr lang="ru-RU" dirty="0" err="1" smtClean="0"/>
              <a:t>Кәримов </a:t>
            </a:r>
            <a:r>
              <a:rPr lang="ru-RU" dirty="0" smtClean="0"/>
              <a:t>(</a:t>
            </a:r>
            <a:r>
              <a:rPr lang="ru-RU" dirty="0" err="1" smtClean="0"/>
              <a:t>Мостай</a:t>
            </a:r>
            <a:r>
              <a:rPr lang="ru-RU" dirty="0" smtClean="0"/>
              <a:t> </a:t>
            </a:r>
            <a:r>
              <a:rPr lang="ru-RU" dirty="0" err="1" smtClean="0"/>
              <a:t>Кәрим</a:t>
            </a:r>
            <a:r>
              <a:rPr lang="ru-RU" dirty="0" smtClean="0"/>
              <a:t>). </a:t>
            </a:r>
            <a:r>
              <a:rPr lang="ru-RU" dirty="0" err="1" smtClean="0"/>
              <a:t>Оҙон </a:t>
            </a:r>
            <a:r>
              <a:rPr lang="ru-RU" dirty="0" smtClean="0"/>
              <a:t>- </a:t>
            </a:r>
            <a:r>
              <a:rPr lang="ru-RU" dirty="0" err="1" smtClean="0"/>
              <a:t>оҙаҡ </a:t>
            </a:r>
            <a:r>
              <a:rPr lang="ru-RU" dirty="0" smtClean="0"/>
              <a:t>бала </a:t>
            </a:r>
            <a:r>
              <a:rPr lang="ru-RU" dirty="0" err="1" smtClean="0"/>
              <a:t>саҡ</a:t>
            </a:r>
            <a:r>
              <a:rPr lang="ru-RU" dirty="0" smtClean="0"/>
              <a:t>[Текст ]: повесть / М. </a:t>
            </a:r>
            <a:r>
              <a:rPr lang="ru-RU" dirty="0" err="1" smtClean="0"/>
              <a:t>Кәримов.</a:t>
            </a:r>
            <a:r>
              <a:rPr lang="ru-RU" dirty="0" smtClean="0"/>
              <a:t> - </a:t>
            </a:r>
            <a:r>
              <a:rPr lang="ru-RU" dirty="0" err="1" smtClean="0"/>
              <a:t>Өфө.</a:t>
            </a:r>
            <a:r>
              <a:rPr lang="ru-RU" dirty="0" smtClean="0"/>
              <a:t> </a:t>
            </a:r>
            <a:r>
              <a:rPr lang="ru-RU" dirty="0" err="1" smtClean="0"/>
              <a:t>Китап</a:t>
            </a:r>
            <a:r>
              <a:rPr lang="ru-RU" dirty="0" smtClean="0"/>
              <a:t>, 2012. - 272 с.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err="1" smtClean="0"/>
              <a:t>Мостафа</a:t>
            </a:r>
            <a:r>
              <a:rPr lang="ru-RU" dirty="0" smtClean="0"/>
              <a:t> </a:t>
            </a:r>
            <a:r>
              <a:rPr lang="ru-RU" dirty="0" err="1" smtClean="0"/>
              <a:t>Сафич</a:t>
            </a:r>
            <a:r>
              <a:rPr lang="ru-RU" dirty="0" smtClean="0"/>
              <a:t> </a:t>
            </a:r>
            <a:r>
              <a:rPr lang="ru-RU" dirty="0" err="1" smtClean="0"/>
              <a:t>Кәримов </a:t>
            </a:r>
            <a:r>
              <a:rPr lang="ru-RU" dirty="0" smtClean="0"/>
              <a:t>(</a:t>
            </a:r>
            <a:r>
              <a:rPr lang="ru-RU" dirty="0" err="1" smtClean="0"/>
              <a:t>Мостай</a:t>
            </a:r>
            <a:r>
              <a:rPr lang="ru-RU" dirty="0" smtClean="0"/>
              <a:t> </a:t>
            </a:r>
            <a:r>
              <a:rPr lang="ru-RU" dirty="0" err="1" smtClean="0"/>
              <a:t>Кәрим</a:t>
            </a:r>
            <a:r>
              <a:rPr lang="ru-RU" dirty="0" smtClean="0"/>
              <a:t>). </a:t>
            </a:r>
            <a:r>
              <a:rPr lang="ru-RU" dirty="0" err="1" smtClean="0"/>
              <a:t>Йорт</a:t>
            </a:r>
            <a:r>
              <a:rPr lang="ru-RU" dirty="0" smtClean="0"/>
              <a:t> </a:t>
            </a:r>
            <a:r>
              <a:rPr lang="ru-RU" dirty="0" err="1" smtClean="0"/>
              <a:t>беҙгә шатлыҡ</a:t>
            </a:r>
            <a:r>
              <a:rPr lang="ru-RU" dirty="0" smtClean="0"/>
              <a:t>[Текст]: Повесть / сост. И. а. </a:t>
            </a:r>
            <a:r>
              <a:rPr lang="ru-RU" dirty="0" err="1" smtClean="0"/>
              <a:t>Шәрипов; </a:t>
            </a:r>
            <a:r>
              <a:rPr lang="ru-RU" dirty="0" smtClean="0"/>
              <a:t>на баш. язы. - </a:t>
            </a:r>
            <a:r>
              <a:rPr lang="ru-RU" dirty="0" err="1" smtClean="0"/>
              <a:t>Өфө.: Китап</a:t>
            </a:r>
            <a:r>
              <a:rPr lang="ru-RU" dirty="0" smtClean="0"/>
              <a:t>, 2003. - 240 с.</a:t>
            </a:r>
          </a:p>
          <a:p>
            <a:pPr>
              <a:buNone/>
            </a:pPr>
            <a:r>
              <a:rPr lang="ru-RU" dirty="0" err="1" smtClean="0"/>
              <a:t>Мустай</a:t>
            </a:r>
            <a:r>
              <a:rPr lang="ru-RU" dirty="0" smtClean="0"/>
              <a:t> Карим. Долгое – </a:t>
            </a:r>
            <a:r>
              <a:rPr lang="ru-RU" dirty="0" err="1" smtClean="0"/>
              <a:t>долгое</a:t>
            </a:r>
            <a:r>
              <a:rPr lang="ru-RU" dirty="0" smtClean="0"/>
              <a:t> детство [Текст]: Повесть. </a:t>
            </a:r>
            <a:r>
              <a:rPr lang="ru-RU" dirty="0" err="1" smtClean="0"/>
              <a:t>Авториз</a:t>
            </a:r>
            <a:r>
              <a:rPr lang="ru-RU" dirty="0" smtClean="0"/>
              <a:t>. Пер. с баш. И. Каримова. – М.: «Современник», 1977. – 223 с.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Ф\Desktop\мустай карим 100\CYyt5z4Ugh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661273" y="2411033"/>
            <a:ext cx="2204484" cy="1240022"/>
          </a:xfrm>
          <a:prstGeom prst="rect">
            <a:avLst/>
          </a:prstGeom>
          <a:noFill/>
        </p:spPr>
      </p:pic>
      <p:pic>
        <p:nvPicPr>
          <p:cNvPr id="2053" name="Picture 5" descr="C:\Users\Ф\Desktop\мустай карим 100\oHylqDhZeB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434394" y="5138242"/>
            <a:ext cx="1928826" cy="1224986"/>
          </a:xfrm>
          <a:prstGeom prst="rect">
            <a:avLst/>
          </a:prstGeom>
          <a:noFill/>
        </p:spPr>
      </p:pic>
      <p:pic>
        <p:nvPicPr>
          <p:cNvPr id="2054" name="Picture 6" descr="C:\Users\Ф\Desktop\мустай карим 100\raZ4YEplEo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255865" y="3673961"/>
            <a:ext cx="2099545" cy="11809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         </a:t>
            </a:r>
            <a:r>
              <a:rPr lang="ru-RU" b="1" i="1" dirty="0" smtClean="0">
                <a:solidFill>
                  <a:srgbClr val="FF0000"/>
                </a:solidFill>
              </a:rPr>
              <a:t>Произведения </a:t>
            </a:r>
            <a:r>
              <a:rPr lang="ru-RU" b="1" i="1" dirty="0" err="1" smtClean="0">
                <a:solidFill>
                  <a:srgbClr val="FF0000"/>
                </a:solidFill>
              </a:rPr>
              <a:t>Мустая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Карима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err="1" smtClean="0"/>
              <a:t>Мостай</a:t>
            </a:r>
            <a:r>
              <a:rPr lang="ru-RU" dirty="0" smtClean="0"/>
              <a:t> </a:t>
            </a:r>
            <a:r>
              <a:rPr lang="ru-RU" dirty="0" err="1" smtClean="0"/>
              <a:t>Кәрим, Рәми Ғарипов, Рәмил </a:t>
            </a:r>
            <a:r>
              <a:rPr lang="ru-RU" dirty="0" smtClean="0"/>
              <a:t>Бикбаев[Текст] / </a:t>
            </a:r>
            <a:r>
              <a:rPr lang="ru-RU" dirty="0" err="1" smtClean="0"/>
              <a:t>Төҙөүселәре  Шәрипов </a:t>
            </a:r>
            <a:r>
              <a:rPr lang="ru-RU" dirty="0" smtClean="0"/>
              <a:t>И. А. - </a:t>
            </a:r>
            <a:r>
              <a:rPr lang="ru-RU" dirty="0" err="1" smtClean="0"/>
              <a:t>Өфө: Китап</a:t>
            </a:r>
            <a:r>
              <a:rPr lang="ru-RU" dirty="0" smtClean="0"/>
              <a:t>, 2009. - 192 с.</a:t>
            </a:r>
          </a:p>
          <a:p>
            <a:r>
              <a:rPr lang="ru-RU" dirty="0" err="1" smtClean="0"/>
              <a:t>Мустай</a:t>
            </a:r>
            <a:r>
              <a:rPr lang="ru-RU" dirty="0" smtClean="0"/>
              <a:t> Карим. Огненные берега [Текст]: Стихотворения и поэмы / М. Каримов. – Уфа.: Башкирское книжное издательство, 1974. – 146 с.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4" descr="C:\Users\Ф\Desktop\мустай карим 100\-D2IUonzS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992214" y="4674592"/>
            <a:ext cx="2128158" cy="1197089"/>
          </a:xfrm>
          <a:prstGeom prst="rect">
            <a:avLst/>
          </a:prstGeom>
          <a:noFill/>
        </p:spPr>
      </p:pic>
      <p:pic>
        <p:nvPicPr>
          <p:cNvPr id="10" name="Picture 2" descr="C:\Users\Ф\Desktop\мустай карим 100\glgf_IRQR5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688129" y="4647515"/>
            <a:ext cx="2139017" cy="13468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428736"/>
            <a:ext cx="5214974" cy="48737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Не русский я, но россиянин.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Ныне Я говорю, свободен и силен: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Я рос как дуб зеленый на вершине,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Водою рек российских напоен. 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Своею жизнью я гордится вправе 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Нам с русскими одна судьба дана,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Четыре века в подвигах и славе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Сплелись корнями наши племена…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«Я – россиянин»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 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8194" name="Picture 2" descr="C:\Users\Ф\Desktop\мустай карим 100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500042"/>
            <a:ext cx="3071834" cy="507209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214554"/>
            <a:ext cx="7467600" cy="1143000"/>
          </a:xfrm>
        </p:spPr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        </a:t>
            </a:r>
            <a:r>
              <a:rPr lang="ru-RU" b="1" i="1" dirty="0" smtClean="0">
                <a:solidFill>
                  <a:srgbClr val="FF0000"/>
                </a:solidFill>
              </a:rPr>
              <a:t>СПАСИБО ЗА ВНИМАНИЕ</a:t>
            </a:r>
            <a:r>
              <a:rPr lang="ru-RU" i="1" dirty="0" smtClean="0">
                <a:solidFill>
                  <a:srgbClr val="FF0000"/>
                </a:solidFill>
              </a:rPr>
              <a:t/>
            </a:r>
            <a:br>
              <a:rPr lang="ru-RU" i="1" dirty="0" smtClean="0">
                <a:solidFill>
                  <a:srgbClr val="FF0000"/>
                </a:solidFill>
              </a:rPr>
            </a:br>
            <a:endParaRPr lang="ru-RU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85</TotalTime>
  <Words>978</Words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МОБУ Краснохолмская СОШ №2 МР Калтасинский район РБ</vt:lpstr>
      <vt:lpstr>              Мудрец из Кляшева </vt:lpstr>
      <vt:lpstr>«Своею жизнью я гордится вправе…» </vt:lpstr>
      <vt:lpstr>Слайд 4</vt:lpstr>
      <vt:lpstr>Слайд 5</vt:lpstr>
      <vt:lpstr>Слайд 6</vt:lpstr>
      <vt:lpstr>                Звания и награды </vt:lpstr>
      <vt:lpstr>Слайд 8</vt:lpstr>
      <vt:lpstr>             Память </vt:lpstr>
      <vt:lpstr>Слайд 10</vt:lpstr>
      <vt:lpstr>Литература о жизни и творчестве Мустая Карима </vt:lpstr>
      <vt:lpstr>Детство ежечасное открытие </vt:lpstr>
      <vt:lpstr>         Произведения Мустая Карима </vt:lpstr>
      <vt:lpstr>Слайд 14</vt:lpstr>
      <vt:lpstr>        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МОБУ Краснохолмская СОШ №2 МР Калтасинский район РБ «РОДНИК МУДРОСТИ МУСТАЯ КАРИМА» виртуальная книжная выставка К 100 – летию со дня рождения народного поэта Башкортостана Мустая Карима  Выполнила: заведующая библиотекой Исламгалиева Римма Фадисовна </dc:title>
  <dc:creator>Ф</dc:creator>
  <cp:lastModifiedBy>Ф</cp:lastModifiedBy>
  <cp:revision>15</cp:revision>
  <dcterms:created xsi:type="dcterms:W3CDTF">2019-12-08T10:24:02Z</dcterms:created>
  <dcterms:modified xsi:type="dcterms:W3CDTF">2019-12-08T13:02:25Z</dcterms:modified>
</cp:coreProperties>
</file>